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Playfair Display Semi Bold" panose="020B0604020202020204" charset="0"/>
      <p:regular r:id="rId15"/>
    </p:embeddedFont>
    <p:embeddedFont>
      <p:font typeface="Public Sans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7174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svg"/><Relationship Id="rId11" Type="http://schemas.openxmlformats.org/officeDocument/2006/relationships/hyperlink" Target="https://github.com/DivyaElumalai1326/Vibeaithon" TargetMode="External"/><Relationship Id="rId5" Type="http://schemas.openxmlformats.org/officeDocument/2006/relationships/image" Target="../media/image18.png"/><Relationship Id="rId10" Type="http://schemas.openxmlformats.org/officeDocument/2006/relationships/hyperlink" Target="https://www.linkedin.com/in/divyaelumalai1326" TargetMode="External"/><Relationship Id="rId4" Type="http://schemas.openxmlformats.org/officeDocument/2006/relationships/image" Target="../media/image17.svg"/><Relationship Id="rId9" Type="http://schemas.openxmlformats.org/officeDocument/2006/relationships/hyperlink" Target="mailto:divyaes26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97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ReSave AI Platform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48645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Cutting Food Waste Through Intelligent Prediction &amp; Redistribution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695825"/>
            <a:ext cx="6038255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           </a:t>
            </a:r>
            <a:r>
              <a:rPr lang="en-US" sz="3550" b="1" dirty="0">
                <a:solidFill>
                  <a:srgbClr val="204C8E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The </a:t>
            </a:r>
            <a:r>
              <a:rPr lang="en-US" sz="3550" b="1" dirty="0" err="1">
                <a:solidFill>
                  <a:srgbClr val="204C8E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Hackvoks</a:t>
            </a:r>
            <a:r>
              <a:rPr lang="en-US" sz="3550" b="1" dirty="0">
                <a:solidFill>
                  <a:srgbClr val="204C8E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 </a:t>
            </a:r>
            <a:r>
              <a:rPr lang="en-US" sz="35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                    VIBEAITHON 2025</a:t>
            </a:r>
            <a:endParaRPr lang="en-US" sz="35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D11B6A-BE6E-FCB7-4165-4D9A0E24FF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5775" y="7685071"/>
            <a:ext cx="2614625" cy="44448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2460" y="496967"/>
            <a:ext cx="5799296" cy="564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                           Our Resave AI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" y="1423035"/>
            <a:ext cx="13365480" cy="68065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F7EA07-5B33-5BF8-2192-C5F7148280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5775" y="7685071"/>
            <a:ext cx="2614625" cy="44448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874639"/>
            <a:ext cx="3978116" cy="305633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2928" y="1874639"/>
            <a:ext cx="3978116" cy="3135392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2067" y="1874639"/>
            <a:ext cx="3978116" cy="2864287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9872067" y="499407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1"/>
          <p:cNvSpPr/>
          <p:nvPr/>
        </p:nvSpPr>
        <p:spPr>
          <a:xfrm>
            <a:off x="793790" y="59012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FF0675-2745-0D73-26B8-88A5D71973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15775" y="7685071"/>
            <a:ext cx="2614625" cy="44448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174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Our Ask &amp; Vision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04154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F0DEDC"/>
          </a:solidFill>
          <a:ln w="7620">
            <a:solidFill>
              <a:srgbClr val="E1C2C2"/>
            </a:solidFill>
            <a:prstDash val="solid"/>
          </a:ln>
          <a:effectLst>
            <a:outerShdw dist="20320" dir="2700000" algn="bl" rotWithShape="0">
              <a:srgbClr val="E1C2C2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028224" y="203858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1C2C2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2225635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2945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Mentorship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43626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Scaling AI &amp; IoT integration expertise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1804154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F0DEDC"/>
          </a:solidFill>
          <a:ln w="7620">
            <a:solidFill>
              <a:srgbClr val="CCC4EC"/>
            </a:solidFill>
            <a:prstDash val="solid"/>
          </a:ln>
          <a:effectLst>
            <a:outerShdw dist="20320" dir="2700000" algn="bl" rotWithShape="0">
              <a:srgbClr val="CCC4EC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5451396" y="203858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CC4EC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562" y="2225635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2945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Partnerships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43626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NGOs, hotels, government bodies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1804154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F0DEDC"/>
          </a:solidFill>
          <a:ln w="7620">
            <a:solidFill>
              <a:srgbClr val="B4DAE4"/>
            </a:solidFill>
            <a:prstDash val="solid"/>
          </a:ln>
          <a:effectLst>
            <a:outerShdw dist="20320" dir="2700000" algn="bl" rotWithShape="0">
              <a:srgbClr val="B4DAE4">
                <a:alpha val="100000"/>
              </a:srgbClr>
            </a:outerShdw>
          </a:effectLst>
        </p:spPr>
      </p:sp>
      <p:sp>
        <p:nvSpPr>
          <p:cNvPr id="14" name="Shape 10"/>
          <p:cNvSpPr/>
          <p:nvPr/>
        </p:nvSpPr>
        <p:spPr>
          <a:xfrm>
            <a:off x="9874568" y="203858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4DAE4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61734" y="2225635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2945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Support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43626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Cloud credits &amp; incubation for pilot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765033"/>
            <a:ext cx="13042821" cy="35957"/>
          </a:xfrm>
          <a:prstGeom prst="rect">
            <a:avLst/>
          </a:prstGeom>
          <a:solidFill>
            <a:srgbClr val="6F655D">
              <a:alpha val="50000"/>
            </a:srgbClr>
          </a:solidFill>
          <a:ln/>
        </p:spPr>
      </p:sp>
      <p:sp>
        <p:nvSpPr>
          <p:cNvPr id="19" name="Text 14"/>
          <p:cNvSpPr/>
          <p:nvPr/>
        </p:nvSpPr>
        <p:spPr>
          <a:xfrm>
            <a:off x="793790" y="5141119"/>
            <a:ext cx="9449276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Predict. Prevent. Preserve.</a:t>
            </a:r>
            <a:endParaRPr lang="en-US" sz="6150" dirty="0"/>
          </a:p>
        </p:txBody>
      </p:sp>
      <p:sp>
        <p:nvSpPr>
          <p:cNvPr id="20" name="Text 15"/>
          <p:cNvSpPr/>
          <p:nvPr/>
        </p:nvSpPr>
        <p:spPr>
          <a:xfrm>
            <a:off x="793790" y="6459498"/>
            <a:ext cx="770465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Turning Tomorrow's Trash into Today's Treasure</a:t>
            </a:r>
            <a:endParaRPr lang="en-US" sz="2650" dirty="0"/>
          </a:p>
        </p:txBody>
      </p:sp>
      <p:sp>
        <p:nvSpPr>
          <p:cNvPr id="21" name="Text 16"/>
          <p:cNvSpPr/>
          <p:nvPr/>
        </p:nvSpPr>
        <p:spPr>
          <a:xfrm>
            <a:off x="793790" y="722495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Contact: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</a:t>
            </a:r>
            <a:r>
              <a:rPr lang="en-US" sz="1750" u="sng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divyaes26@gmail.com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| </a:t>
            </a:r>
            <a:r>
              <a:rPr lang="en-US" sz="1750" u="sng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| </a:t>
            </a:r>
            <a:r>
              <a:rPr lang="en-US" sz="1750" dirty="0">
                <a:solidFill>
                  <a:schemeClr val="accent2">
                    <a:lumMod val="75000"/>
                  </a:schemeClr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US" sz="175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2B15E92-21E3-B9F1-3F12-C94A2C4136B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015775" y="7685071"/>
            <a:ext cx="2614625" cy="4444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The Problem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7810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E1C2C2">
              <a:alpha val="50000"/>
            </a:srgbClr>
          </a:solidFill>
          <a:ln w="7620">
            <a:solidFill>
              <a:srgbClr val="C7A8A8"/>
            </a:solidFill>
            <a:prstDash val="solid"/>
          </a:ln>
          <a:effectLst>
            <a:outerShdw dist="2032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Daily Waste Crisis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02662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Tonnes of edible food wasted in hostels, hotels, and restaurants due to inaccurate demand estimation.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CCC4EC">
              <a:alpha val="50000"/>
            </a:srgbClr>
          </a:solidFill>
          <a:ln w="7620">
            <a:solidFill>
              <a:srgbClr val="B2AAD2"/>
            </a:solidFill>
            <a:prstDash val="solid"/>
          </a:ln>
          <a:effectLst>
            <a:outerShdw dist="20320" dir="2700000" algn="bl" rotWithShape="0">
              <a:srgbClr val="B2AAD2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406182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NGO Struggle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20266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Shelters lack consistent donors, creating food scarcity for vulnerable communities.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B4DAE4">
              <a:alpha val="50000"/>
            </a:srgbClr>
          </a:solidFill>
          <a:ln w="7620">
            <a:solidFill>
              <a:srgbClr val="9AC0CA"/>
            </a:solidFill>
            <a:prstDash val="solid"/>
          </a:ln>
          <a:effectLst>
            <a:outerShdw dist="20320" dir="2700000" algn="bl" rotWithShape="0">
              <a:srgbClr val="9AC0CA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Triple Impact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Institutions face financial loss, environmental damage (methane emissions), and ethical concerns.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37EBDA3-FBFB-8DE1-C437-A0FBF095B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5775" y="7685071"/>
            <a:ext cx="2614625" cy="44448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9920" y="544473"/>
            <a:ext cx="3882747" cy="485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ReSave Solution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029920" y="1262658"/>
            <a:ext cx="8056959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An </a:t>
            </a:r>
            <a:r>
              <a:rPr lang="en-US" sz="120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AI-powered platform</a:t>
            </a:r>
            <a:r>
              <a:rPr lang="en-US" sz="12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that predicts demand, prevents waste, and connects surplus food to NGOs in real time.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6029920" y="1918573"/>
            <a:ext cx="8056959" cy="1150501"/>
          </a:xfrm>
          <a:prstGeom prst="roundRect">
            <a:avLst>
              <a:gd name="adj" fmla="val 9537"/>
            </a:avLst>
          </a:prstGeom>
          <a:solidFill>
            <a:srgbClr val="FFFAF6"/>
          </a:solidFill>
          <a:ln/>
          <a:effectLst>
            <a:outerShdw dist="13970" dir="2700000" algn="bl" rotWithShape="0">
              <a:srgbClr val="E1C2C2">
                <a:alpha val="100000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6029920" y="1895713"/>
            <a:ext cx="8056959" cy="91440"/>
          </a:xfrm>
          <a:prstGeom prst="roundRect">
            <a:avLst>
              <a:gd name="adj" fmla="val 71337"/>
            </a:avLst>
          </a:prstGeom>
          <a:solidFill>
            <a:srgbClr val="E1C2C2"/>
          </a:solidFill>
          <a:ln/>
        </p:spPr>
      </p:sp>
      <p:sp>
        <p:nvSpPr>
          <p:cNvPr id="7" name="Shape 4"/>
          <p:cNvSpPr/>
          <p:nvPr/>
        </p:nvSpPr>
        <p:spPr>
          <a:xfrm>
            <a:off x="9825454" y="1685687"/>
            <a:ext cx="465892" cy="465892"/>
          </a:xfrm>
          <a:prstGeom prst="roundRect">
            <a:avLst>
              <a:gd name="adj" fmla="val 196269"/>
            </a:avLst>
          </a:prstGeom>
          <a:solidFill>
            <a:srgbClr val="E1C2C2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9965234" y="1802130"/>
            <a:ext cx="186333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1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208038" y="2306836"/>
            <a:ext cx="1941314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Predict Demand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208038" y="2642592"/>
            <a:ext cx="7700724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Machine learning forecasting reduces waste by 20–30%.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6029920" y="3457218"/>
            <a:ext cx="8056959" cy="1150501"/>
          </a:xfrm>
          <a:prstGeom prst="roundRect">
            <a:avLst>
              <a:gd name="adj" fmla="val 9537"/>
            </a:avLst>
          </a:prstGeom>
          <a:solidFill>
            <a:srgbClr val="FFFAF6"/>
          </a:solidFill>
          <a:ln/>
          <a:effectLst>
            <a:outerShdw dist="13970" dir="2700000" algn="bl" rotWithShape="0">
              <a:srgbClr val="CCC4EC">
                <a:alpha val="100000"/>
              </a:srgbClr>
            </a:outerShdw>
          </a:effectLst>
        </p:spPr>
      </p:sp>
      <p:sp>
        <p:nvSpPr>
          <p:cNvPr id="12" name="Shape 9"/>
          <p:cNvSpPr/>
          <p:nvPr/>
        </p:nvSpPr>
        <p:spPr>
          <a:xfrm>
            <a:off x="6029920" y="3434358"/>
            <a:ext cx="8056959" cy="91440"/>
          </a:xfrm>
          <a:prstGeom prst="roundRect">
            <a:avLst>
              <a:gd name="adj" fmla="val 71337"/>
            </a:avLst>
          </a:prstGeom>
          <a:solidFill>
            <a:srgbClr val="CCC4EC"/>
          </a:solidFill>
          <a:ln/>
        </p:spPr>
      </p:sp>
      <p:sp>
        <p:nvSpPr>
          <p:cNvPr id="13" name="Shape 10"/>
          <p:cNvSpPr/>
          <p:nvPr/>
        </p:nvSpPr>
        <p:spPr>
          <a:xfrm>
            <a:off x="9825454" y="3224332"/>
            <a:ext cx="465892" cy="465892"/>
          </a:xfrm>
          <a:prstGeom prst="roundRect">
            <a:avLst>
              <a:gd name="adj" fmla="val 196269"/>
            </a:avLst>
          </a:prstGeom>
          <a:solidFill>
            <a:srgbClr val="CCC4EC">
              <a:alpha val="5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965234" y="3340775"/>
            <a:ext cx="186333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2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208038" y="3845481"/>
            <a:ext cx="1941314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Track Surplus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208038" y="4181237"/>
            <a:ext cx="7700724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Real-time dashboard monitors available food inventory.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>
            <a:off x="6029920" y="4995863"/>
            <a:ext cx="8056959" cy="1150501"/>
          </a:xfrm>
          <a:prstGeom prst="roundRect">
            <a:avLst>
              <a:gd name="adj" fmla="val 9537"/>
            </a:avLst>
          </a:prstGeom>
          <a:solidFill>
            <a:srgbClr val="FFFAF6"/>
          </a:solidFill>
          <a:ln/>
          <a:effectLst>
            <a:outerShdw dist="13970" dir="2700000" algn="bl" rotWithShape="0">
              <a:srgbClr val="B4DAE4">
                <a:alpha val="100000"/>
              </a:srgbClr>
            </a:outerShdw>
          </a:effectLst>
        </p:spPr>
      </p:sp>
      <p:sp>
        <p:nvSpPr>
          <p:cNvPr id="18" name="Shape 15"/>
          <p:cNvSpPr/>
          <p:nvPr/>
        </p:nvSpPr>
        <p:spPr>
          <a:xfrm>
            <a:off x="6029920" y="4973003"/>
            <a:ext cx="8056959" cy="91440"/>
          </a:xfrm>
          <a:prstGeom prst="roundRect">
            <a:avLst>
              <a:gd name="adj" fmla="val 71337"/>
            </a:avLst>
          </a:prstGeom>
          <a:solidFill>
            <a:srgbClr val="B4DAE4"/>
          </a:solidFill>
          <a:ln/>
        </p:spPr>
      </p:sp>
      <p:sp>
        <p:nvSpPr>
          <p:cNvPr id="19" name="Shape 16"/>
          <p:cNvSpPr/>
          <p:nvPr/>
        </p:nvSpPr>
        <p:spPr>
          <a:xfrm>
            <a:off x="9825454" y="4762976"/>
            <a:ext cx="465892" cy="465892"/>
          </a:xfrm>
          <a:prstGeom prst="roundRect">
            <a:avLst>
              <a:gd name="adj" fmla="val 196269"/>
            </a:avLst>
          </a:prstGeom>
          <a:solidFill>
            <a:srgbClr val="B4DAE4">
              <a:alpha val="50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9965234" y="4879419"/>
            <a:ext cx="186333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3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6208038" y="5384125"/>
            <a:ext cx="1941314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Match &amp; Deliver</a:t>
            </a:r>
            <a:endParaRPr lang="en-US" sz="1500" dirty="0"/>
          </a:p>
        </p:txBody>
      </p:sp>
      <p:sp>
        <p:nvSpPr>
          <p:cNvPr id="22" name="Text 19"/>
          <p:cNvSpPr/>
          <p:nvPr/>
        </p:nvSpPr>
        <p:spPr>
          <a:xfrm>
            <a:off x="6208038" y="5719882"/>
            <a:ext cx="7700724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Automated NGO matching with pickup coordination.</a:t>
            </a:r>
            <a:endParaRPr lang="en-US" sz="1200" dirty="0"/>
          </a:p>
        </p:txBody>
      </p:sp>
      <p:sp>
        <p:nvSpPr>
          <p:cNvPr id="23" name="Shape 20"/>
          <p:cNvSpPr/>
          <p:nvPr/>
        </p:nvSpPr>
        <p:spPr>
          <a:xfrm>
            <a:off x="6029920" y="6534507"/>
            <a:ext cx="8056959" cy="1150501"/>
          </a:xfrm>
          <a:prstGeom prst="roundRect">
            <a:avLst>
              <a:gd name="adj" fmla="val 9537"/>
            </a:avLst>
          </a:prstGeom>
          <a:solidFill>
            <a:srgbClr val="FFFAF6"/>
          </a:solidFill>
          <a:ln/>
          <a:effectLst>
            <a:outerShdw dist="13970" dir="2700000" algn="bl" rotWithShape="0">
              <a:srgbClr val="E1C2C2">
                <a:alpha val="100000"/>
              </a:srgbClr>
            </a:outerShdw>
          </a:effectLst>
        </p:spPr>
      </p:sp>
      <p:sp>
        <p:nvSpPr>
          <p:cNvPr id="24" name="Shape 21"/>
          <p:cNvSpPr/>
          <p:nvPr/>
        </p:nvSpPr>
        <p:spPr>
          <a:xfrm>
            <a:off x="6029920" y="6511647"/>
            <a:ext cx="8056959" cy="91440"/>
          </a:xfrm>
          <a:prstGeom prst="roundRect">
            <a:avLst>
              <a:gd name="adj" fmla="val 71337"/>
            </a:avLst>
          </a:prstGeom>
          <a:solidFill>
            <a:srgbClr val="E1C2C2"/>
          </a:solidFill>
          <a:ln/>
        </p:spPr>
      </p:sp>
      <p:sp>
        <p:nvSpPr>
          <p:cNvPr id="25" name="Shape 22"/>
          <p:cNvSpPr/>
          <p:nvPr/>
        </p:nvSpPr>
        <p:spPr>
          <a:xfrm>
            <a:off x="9825454" y="6301621"/>
            <a:ext cx="465892" cy="465892"/>
          </a:xfrm>
          <a:prstGeom prst="roundRect">
            <a:avLst>
              <a:gd name="adj" fmla="val 196269"/>
            </a:avLst>
          </a:prstGeom>
          <a:solidFill>
            <a:srgbClr val="E1C2C2">
              <a:alpha val="50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9965234" y="6418064"/>
            <a:ext cx="186333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4</a:t>
            </a:r>
            <a:endParaRPr lang="en-US" sz="1450" dirty="0"/>
          </a:p>
        </p:txBody>
      </p:sp>
      <p:sp>
        <p:nvSpPr>
          <p:cNvPr id="27" name="Text 24"/>
          <p:cNvSpPr/>
          <p:nvPr/>
        </p:nvSpPr>
        <p:spPr>
          <a:xfrm>
            <a:off x="6208038" y="6922770"/>
            <a:ext cx="1941314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Report Impact</a:t>
            </a:r>
            <a:endParaRPr lang="en-US" sz="1500" dirty="0"/>
          </a:p>
        </p:txBody>
      </p:sp>
      <p:sp>
        <p:nvSpPr>
          <p:cNvPr id="28" name="Text 25"/>
          <p:cNvSpPr/>
          <p:nvPr/>
        </p:nvSpPr>
        <p:spPr>
          <a:xfrm>
            <a:off x="6208038" y="7258526"/>
            <a:ext cx="7700724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CSR &amp; sustainability reports for donors.</a:t>
            </a:r>
            <a:endParaRPr lang="en-US" sz="12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93B063B-C831-932C-6D13-08BAE9C2A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5775" y="7778115"/>
            <a:ext cx="2614625" cy="3514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64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User Validation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Hotels &amp; Institutions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11337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851B2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90%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of surveyed hotels need real-time food waste monitoring.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432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Pain points: overproduction costs, inefficient tracking.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NGOs &amp; Shelters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411337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Confirmed benefit of predictable, reliable donation timing.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50432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Solves: food scarcity, supply inconsistency.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165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78956"/>
            <a:ext cx="4196358" cy="1685092"/>
          </a:xfrm>
          <a:prstGeom prst="roundRect">
            <a:avLst>
              <a:gd name="adj" fmla="val 32306"/>
            </a:avLst>
          </a:prstGeom>
          <a:solidFill>
            <a:srgbClr val="E1C2C2">
              <a:alpha val="50000"/>
            </a:srgbClr>
          </a:solidFill>
          <a:ln w="7620">
            <a:solidFill>
              <a:srgbClr val="C7A8A8"/>
            </a:solidFill>
            <a:prstDash val="solid"/>
          </a:ln>
          <a:effectLst>
            <a:outerShdw dist="2032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28224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HTML5 + Tailwind CSS + Vanilla JavaScript + Chart.js 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078956"/>
            <a:ext cx="4196358" cy="1685092"/>
          </a:xfrm>
          <a:prstGeom prst="roundRect">
            <a:avLst>
              <a:gd name="adj" fmla="val 32306"/>
            </a:avLst>
          </a:prstGeom>
          <a:solidFill>
            <a:srgbClr val="CCC4EC">
              <a:alpha val="50000"/>
            </a:srgbClr>
          </a:solidFill>
          <a:ln w="7620">
            <a:solidFill>
              <a:srgbClr val="B2AAD2"/>
            </a:solidFill>
            <a:prstDash val="solid"/>
          </a:ln>
          <a:effectLst>
            <a:outerShdw dist="20320" dir="2700000" algn="bl" rotWithShape="0">
              <a:srgbClr val="B2AAD2">
                <a:alpha val="10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5451396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Node.js / Flask + Express with PostgreSQL database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078956"/>
            <a:ext cx="4196358" cy="1685092"/>
          </a:xfrm>
          <a:prstGeom prst="roundRect">
            <a:avLst>
              <a:gd name="adj" fmla="val 32306"/>
            </a:avLst>
          </a:prstGeom>
          <a:solidFill>
            <a:srgbClr val="B4DAE4">
              <a:alpha val="50000"/>
            </a:srgbClr>
          </a:solidFill>
          <a:ln w="7620">
            <a:solidFill>
              <a:srgbClr val="9AC0CA"/>
            </a:solidFill>
            <a:prstDash val="solid"/>
          </a:ln>
          <a:effectLst>
            <a:outerShdw dist="20320" dir="2700000" algn="bl" rotWithShape="0">
              <a:srgbClr val="9AC0CA">
                <a:alpha val="10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9874568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Google Maps API for NGO location &amp; routing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990862"/>
            <a:ext cx="13042702" cy="1322189"/>
          </a:xfrm>
          <a:prstGeom prst="roundRect">
            <a:avLst>
              <a:gd name="adj" fmla="val 41173"/>
            </a:avLst>
          </a:prstGeom>
          <a:solidFill>
            <a:srgbClr val="E1C2C2">
              <a:alpha val="50000"/>
            </a:srgbClr>
          </a:solidFill>
          <a:ln w="7620">
            <a:solidFill>
              <a:srgbClr val="C7A8A8"/>
            </a:solidFill>
            <a:prstDash val="solid"/>
          </a:ln>
          <a:effectLst>
            <a:outerShdw dist="2032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1028224" y="52252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Hosting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8224" y="5715714"/>
            <a:ext cx="125738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AWS / Firebase for scalable deployment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C867394-B896-ACC0-7350-6F819865D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5775" y="7685071"/>
            <a:ext cx="2614625" cy="44448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279" y="560308"/>
            <a:ext cx="5396270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Development Roadmap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303770" y="1601629"/>
            <a:ext cx="22860" cy="6067663"/>
          </a:xfrm>
          <a:prstGeom prst="roundRect">
            <a:avLst>
              <a:gd name="adj" fmla="val 373402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6499860" y="18187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7A8A8"/>
          </a:solidFill>
          <a:ln/>
        </p:spPr>
      </p:sp>
      <p:sp>
        <p:nvSpPr>
          <p:cNvPr id="5" name="Shape 3"/>
          <p:cNvSpPr/>
          <p:nvPr/>
        </p:nvSpPr>
        <p:spPr>
          <a:xfrm>
            <a:off x="7086600" y="16016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1C2C2">
              <a:alpha val="50000"/>
            </a:srgbClr>
          </a:solidFill>
          <a:ln w="7620">
            <a:solidFill>
              <a:srgbClr val="C7A8A8"/>
            </a:solidFill>
            <a:prstDash val="solid"/>
          </a:ln>
          <a:effectLst>
            <a:outerShdw dist="1905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7162800" y="1639729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758684" y="16713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Now (MVP)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11279" y="2110859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AI prediction, surplus tracking, NGO matching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0940" y="30379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2AAD2"/>
          </a:solidFill>
          <a:ln/>
        </p:spPr>
      </p:sp>
      <p:sp>
        <p:nvSpPr>
          <p:cNvPr id="10" name="Shape 8"/>
          <p:cNvSpPr/>
          <p:nvPr/>
        </p:nvSpPr>
        <p:spPr>
          <a:xfrm>
            <a:off x="7086600" y="28208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CCC4EC">
              <a:alpha val="50000"/>
            </a:srgbClr>
          </a:solidFill>
          <a:ln w="7620">
            <a:solidFill>
              <a:srgbClr val="B2AAD2"/>
            </a:solidFill>
            <a:prstDash val="solid"/>
          </a:ln>
          <a:effectLst>
            <a:outerShdw dist="19050" dir="2700000" algn="bl" rotWithShape="0">
              <a:srgbClr val="B2AAD2">
                <a:alpha val="100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7162800" y="2858929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331279" y="28905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30 Days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331279" y="3330059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Live donation data integration, real-time alerts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99860" y="408896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9AC0CA"/>
          </a:solidFill>
          <a:ln/>
        </p:spPr>
      </p:sp>
      <p:sp>
        <p:nvSpPr>
          <p:cNvPr id="15" name="Shape 13"/>
          <p:cNvSpPr/>
          <p:nvPr/>
        </p:nvSpPr>
        <p:spPr>
          <a:xfrm>
            <a:off x="7086600" y="387179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B4DAE4">
              <a:alpha val="50000"/>
            </a:srgbClr>
          </a:solidFill>
          <a:ln w="7620">
            <a:solidFill>
              <a:srgbClr val="9AC0CA"/>
            </a:solidFill>
            <a:prstDash val="solid"/>
          </a:ln>
          <a:effectLst>
            <a:outerShdw dist="19050" dir="2700000" algn="bl" rotWithShape="0">
              <a:srgbClr val="9AC0CA">
                <a:alpha val="10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7162800" y="3909893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758684" y="3941564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60 Days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11279" y="4381024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CSR dashboards &amp; role-based login system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20940" y="5139928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7A8A8"/>
          </a:solidFill>
          <a:ln/>
        </p:spPr>
      </p:sp>
      <p:sp>
        <p:nvSpPr>
          <p:cNvPr id="20" name="Shape 18"/>
          <p:cNvSpPr/>
          <p:nvPr/>
        </p:nvSpPr>
        <p:spPr>
          <a:xfrm>
            <a:off x="7086600" y="4922758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1C2C2">
              <a:alpha val="50000"/>
            </a:srgbClr>
          </a:solidFill>
          <a:ln w="7620">
            <a:solidFill>
              <a:srgbClr val="C7A8A8"/>
            </a:solidFill>
            <a:prstDash val="solid"/>
          </a:ln>
          <a:effectLst>
            <a:outerShdw dist="1905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7162800" y="4960858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331279" y="499252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90 Days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331279" y="5431988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Pilot deployment in 5 hotels + 3 NGO networks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99860" y="619089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2AAD2"/>
          </a:solidFill>
          <a:ln/>
        </p:spPr>
      </p:sp>
      <p:sp>
        <p:nvSpPr>
          <p:cNvPr id="25" name="Shape 23"/>
          <p:cNvSpPr/>
          <p:nvPr/>
        </p:nvSpPr>
        <p:spPr>
          <a:xfrm>
            <a:off x="7086600" y="597372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CCC4EC">
              <a:alpha val="50000"/>
            </a:srgbClr>
          </a:solidFill>
          <a:ln w="7620">
            <a:solidFill>
              <a:srgbClr val="B2AAD2"/>
            </a:solidFill>
            <a:prstDash val="solid"/>
          </a:ln>
          <a:effectLst>
            <a:outerShdw dist="19050" dir="2700000" algn="bl" rotWithShape="0">
              <a:srgbClr val="B2AAD2">
                <a:alpha val="100000"/>
              </a:srgbClr>
            </a:outerShdw>
          </a:effectLst>
        </p:spPr>
      </p:sp>
      <p:sp>
        <p:nvSpPr>
          <p:cNvPr id="26" name="Text 24"/>
          <p:cNvSpPr/>
          <p:nvPr/>
        </p:nvSpPr>
        <p:spPr>
          <a:xfrm>
            <a:off x="7162800" y="6011823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3758684" y="6043493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Future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11279" y="6482953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IoT smart bins + blockchain tracking</a:t>
            </a:r>
            <a:endParaRPr lang="en-US" sz="16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71DBF35-4E8A-6DC4-5DC4-C436BC599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5775" y="7685071"/>
            <a:ext cx="2614625" cy="4444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377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Impact &amp; Scalability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0000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25-30%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39318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Waste Reduction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42221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Decrease in food waste per institution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290000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15-20%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39318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Cost Savings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4422219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Reduction in food procurement expenses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290000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1000+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39318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Meals Monthly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442221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Donated per partner site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576607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Scalability: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SaaS model, partnerships with food delivery platforms (Zomato, Swiggy), expansion to city-level networks.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69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Prototype Features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89384"/>
            <a:ext cx="4158615" cy="25702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486400"/>
            <a:ext cx="31942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AI Prediction Dashboard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768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Real-time demand forecasting with Chart.js visualization.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689384"/>
            <a:ext cx="4158615" cy="25702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5486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NGO Matching Panel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9768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Automated matching with auto-routing to nearest shelters.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689384"/>
            <a:ext cx="4158615" cy="25702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5486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Impact Analytics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9768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CO₂ avoided, meals saved, cost reduction tracking.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5BC594B-ECBF-C2A6-7647-D9248190EC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15775" y="7685071"/>
            <a:ext cx="2614625" cy="44448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569" y="585788"/>
            <a:ext cx="5325428" cy="665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Team &amp; Expertise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745569" y="1677472"/>
            <a:ext cx="13139261" cy="5388054"/>
          </a:xfrm>
          <a:prstGeom prst="roundRect">
            <a:avLst>
              <a:gd name="adj" fmla="val 166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53189" y="1685092"/>
            <a:ext cx="13124021" cy="611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66549" y="1820466"/>
            <a:ext cx="2719864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Role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4120039" y="1820466"/>
            <a:ext cx="2191107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Team Member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6744772" y="1820466"/>
            <a:ext cx="324100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Expertise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0419398" y="1820466"/>
            <a:ext cx="324481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Focus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53189" y="2296597"/>
            <a:ext cx="13124021" cy="611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66549" y="2431971"/>
            <a:ext cx="2719864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Frontend Designer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4120039" y="2431971"/>
            <a:ext cx="2191107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Abinaya A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6744772" y="2431971"/>
            <a:ext cx="324100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React, Tailwind CSS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0419398" y="2431971"/>
            <a:ext cx="324481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User interface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753189" y="2908102"/>
            <a:ext cx="13124021" cy="9522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66549" y="3043476"/>
            <a:ext cx="2719864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Quality Assurance (QA) Engineer / Tester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4120039" y="3043476"/>
            <a:ext cx="2191107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Bushra Jabeen I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6744772" y="3043476"/>
            <a:ext cx="3241000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Testing, Debugging, Automation Tools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10419398" y="3043476"/>
            <a:ext cx="3244810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Application reliability &amp; bug detection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53189" y="3860363"/>
            <a:ext cx="13124021" cy="163377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66549" y="3995738"/>
            <a:ext cx="2719864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Security &amp; API Integration Engineer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4120039" y="3995738"/>
            <a:ext cx="2191107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Divya E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6744772" y="3995738"/>
            <a:ext cx="3241000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OAuth, JWT, API Security, Google Maps API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10419398" y="3995738"/>
            <a:ext cx="3244810" cy="1363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Implement secure authentication and integrate third-party APIs like Google Maps.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753189" y="5494139"/>
            <a:ext cx="13124021" cy="9522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66549" y="5629513"/>
            <a:ext cx="2719864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Full Stack Developer</a:t>
            </a:r>
            <a:endParaRPr lang="en-US" sz="1650" dirty="0"/>
          </a:p>
        </p:txBody>
      </p:sp>
      <p:sp>
        <p:nvSpPr>
          <p:cNvPr id="26" name="Text 24"/>
          <p:cNvSpPr/>
          <p:nvPr/>
        </p:nvSpPr>
        <p:spPr>
          <a:xfrm>
            <a:off x="4120039" y="5629513"/>
            <a:ext cx="2191107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Janani A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6744772" y="5629513"/>
            <a:ext cx="324100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Python, React, Node.js, AI/ML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10419398" y="5629513"/>
            <a:ext cx="3244810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End-to-end development &amp; architecture</a:t>
            </a:r>
            <a:endParaRPr lang="en-US" sz="1650" dirty="0"/>
          </a:p>
        </p:txBody>
      </p:sp>
      <p:sp>
        <p:nvSpPr>
          <p:cNvPr id="29" name="Shape 27"/>
          <p:cNvSpPr/>
          <p:nvPr/>
        </p:nvSpPr>
        <p:spPr>
          <a:xfrm>
            <a:off x="753189" y="6446401"/>
            <a:ext cx="13124021" cy="611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966549" y="6581775"/>
            <a:ext cx="2719864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Data Engineer</a:t>
            </a:r>
            <a:endParaRPr lang="en-US" sz="1650" dirty="0"/>
          </a:p>
        </p:txBody>
      </p:sp>
      <p:sp>
        <p:nvSpPr>
          <p:cNvPr id="31" name="Text 29"/>
          <p:cNvSpPr/>
          <p:nvPr/>
        </p:nvSpPr>
        <p:spPr>
          <a:xfrm>
            <a:off x="4120039" y="6581775"/>
            <a:ext cx="2191107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Pooja S</a:t>
            </a:r>
            <a:endParaRPr lang="en-US" sz="1650" dirty="0"/>
          </a:p>
        </p:txBody>
      </p:sp>
      <p:sp>
        <p:nvSpPr>
          <p:cNvPr id="32" name="Text 30"/>
          <p:cNvSpPr/>
          <p:nvPr/>
        </p:nvSpPr>
        <p:spPr>
          <a:xfrm>
            <a:off x="6744772" y="6581775"/>
            <a:ext cx="324100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TensorFlow, PostgreSQL</a:t>
            </a:r>
            <a:endParaRPr lang="en-US" sz="1650" dirty="0"/>
          </a:p>
        </p:txBody>
      </p:sp>
      <p:sp>
        <p:nvSpPr>
          <p:cNvPr id="33" name="Text 31"/>
          <p:cNvSpPr/>
          <p:nvPr/>
        </p:nvSpPr>
        <p:spPr>
          <a:xfrm>
            <a:off x="10419398" y="6581775"/>
            <a:ext cx="324481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ML model training</a:t>
            </a:r>
            <a:endParaRPr lang="en-US" sz="1650" dirty="0"/>
          </a:p>
        </p:txBody>
      </p:sp>
      <p:sp>
        <p:nvSpPr>
          <p:cNvPr id="34" name="Text 32"/>
          <p:cNvSpPr/>
          <p:nvPr/>
        </p:nvSpPr>
        <p:spPr>
          <a:xfrm>
            <a:off x="745569" y="7305080"/>
            <a:ext cx="13139261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Why Us:</a:t>
            </a: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Combined expertise in AI, web development, hackathons, and sustainability tech with proven analytics capabilities.</a:t>
            </a:r>
            <a:endParaRPr lang="en-US" sz="165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67BA71F-E272-CFC9-0048-95E576A1E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5775" y="7685071"/>
            <a:ext cx="2614625" cy="44448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545</Words>
  <Application>Microsoft Office PowerPoint</Application>
  <PresentationFormat>Custom</PresentationFormat>
  <Paragraphs>123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Playfair Display Semi Bold</vt:lpstr>
      <vt:lpstr>Arial</vt:lpstr>
      <vt:lpstr>Public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Goutham S</dc:creator>
  <cp:lastModifiedBy>Goutham S</cp:lastModifiedBy>
  <cp:revision>3</cp:revision>
  <dcterms:created xsi:type="dcterms:W3CDTF">2025-10-22T13:04:14Z</dcterms:created>
  <dcterms:modified xsi:type="dcterms:W3CDTF">2025-10-24T07:37:23Z</dcterms:modified>
</cp:coreProperties>
</file>